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14" r:id="rId4"/>
  </p:sldMasterIdLst>
  <p:notesMasterIdLst>
    <p:notesMasterId r:id="rId14"/>
  </p:notesMasterIdLst>
  <p:handoutMasterIdLst>
    <p:handoutMasterId r:id="rId15"/>
  </p:handoutMasterIdLst>
  <p:sldIdLst>
    <p:sldId id="333" r:id="rId5"/>
    <p:sldId id="324" r:id="rId6"/>
    <p:sldId id="323" r:id="rId7"/>
    <p:sldId id="326" r:id="rId8"/>
    <p:sldId id="327" r:id="rId9"/>
    <p:sldId id="329" r:id="rId10"/>
    <p:sldId id="328" r:id="rId11"/>
    <p:sldId id="288" r:id="rId12"/>
    <p:sldId id="334" r:id="rId13"/>
  </p:sldIdLst>
  <p:sldSz cx="12192000" cy="6858000"/>
  <p:notesSz cx="6858000" cy="9144000"/>
  <p:embeddedFontLst>
    <p:embeddedFont>
      <p:font typeface="Oslo Sans" panose="020B0604020202020204" charset="0"/>
      <p:regular r:id="rId16"/>
      <p:bold r:id="rId17"/>
      <p:italic r:id="rId18"/>
      <p:boldItalic r:id="rId19"/>
    </p:embeddedFont>
    <p:embeddedFont>
      <p:font typeface="Oslo Sans Light" panose="020B0604020202020204" charset="0"/>
      <p:regular r:id="rId20"/>
      <p:italic r:id="rId21"/>
    </p:embeddedFont>
    <p:embeddedFont>
      <p:font typeface="Oslo Sans Office" panose="02000000000000000000" pitchFamily="2" charset="0"/>
      <p:regular r:id="rId22"/>
      <p:bold r:id="rId23"/>
      <p:italic r:id="rId24"/>
      <p:boldItalic r:id="rId25"/>
    </p:embeddedFont>
    <p:embeddedFont>
      <p:font typeface="Oslo Sans Office Normal" panose="020B0604020202020204" charset="0"/>
      <p:regular r:id="rId26"/>
      <p:bold r:id="rId27"/>
      <p:italic r:id="rId28"/>
      <p:boldItalic r:id="rId29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/>
        </p14:section>
        <p14:section name="Hjelp" id="{BAAE5B51-A85F-D14F-A0D9-4D059F5301C7}">
          <p14:sldIdLst>
            <p14:sldId id="333"/>
            <p14:sldId id="324"/>
            <p14:sldId id="323"/>
            <p14:sldId id="326"/>
            <p14:sldId id="327"/>
            <p14:sldId id="329"/>
            <p14:sldId id="328"/>
            <p14:sldId id="288"/>
            <p14:sldId id="33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859"/>
    <a:srgbClr val="D0BFAE"/>
    <a:srgbClr val="C7F6C9"/>
    <a:srgbClr val="B3F5FF"/>
    <a:srgbClr val="4EF8B6"/>
    <a:srgbClr val="6FE9FF"/>
    <a:srgbClr val="FF8274"/>
    <a:srgbClr val="FFDC7B"/>
    <a:srgbClr val="FED879"/>
    <a:srgbClr val="B3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99FFE-B702-4626-81DB-2DC247E7D5A6}" v="138" dt="2024-02-27T07:57:13.075"/>
    <p1510:client id="{B530E403-9D4B-A742-9922-18E4018B4632}" v="25" dt="2024-02-26T18:57:30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7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154126-7733-4618-B350-38335EEA20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E4A8E0-1F7A-458B-B7DF-A84AFAD056B7}">
      <dgm:prSet/>
      <dgm:spPr/>
      <dgm:t>
        <a:bodyPr/>
        <a:lstStyle/>
        <a:p>
          <a:r>
            <a:rPr lang="nb-NO" dirty="0"/>
            <a:t>AKS er en viktig pedagogisk oppvekst- og danningsarena for elevene i Osloskolen</a:t>
          </a:r>
          <a:endParaRPr lang="en-US" dirty="0"/>
        </a:p>
      </dgm:t>
    </dgm:pt>
    <dgm:pt modelId="{045B1A76-E8FE-438C-9588-997EE290AE52}" type="parTrans" cxnId="{DC7355A7-3D26-45E3-90A7-A604420DD41C}">
      <dgm:prSet/>
      <dgm:spPr/>
      <dgm:t>
        <a:bodyPr/>
        <a:lstStyle/>
        <a:p>
          <a:endParaRPr lang="en-US"/>
        </a:p>
      </dgm:t>
    </dgm:pt>
    <dgm:pt modelId="{86264D47-376C-45BF-AA3C-D46C33EB099E}" type="sibTrans" cxnId="{DC7355A7-3D26-45E3-90A7-A604420DD41C}">
      <dgm:prSet/>
      <dgm:spPr/>
      <dgm:t>
        <a:bodyPr/>
        <a:lstStyle/>
        <a:p>
          <a:endParaRPr lang="en-US"/>
        </a:p>
      </dgm:t>
    </dgm:pt>
    <dgm:pt modelId="{645E6DB2-F391-401C-845C-CACC68584537}">
      <dgm:prSet/>
      <dgm:spPr/>
      <dgm:t>
        <a:bodyPr/>
        <a:lstStyle/>
        <a:p>
          <a:r>
            <a:rPr lang="nb-NO" dirty="0"/>
            <a:t>Første rammeplanen for AKS i Oslo ble vedtatt 2008</a:t>
          </a:r>
        </a:p>
        <a:p>
          <a:r>
            <a:rPr lang="nb-NO" dirty="0"/>
            <a:t>2009 endret bystyret i Oslo navnet skolefritidsordningen til Aktivitetsskolen</a:t>
          </a:r>
        </a:p>
      </dgm:t>
    </dgm:pt>
    <dgm:pt modelId="{7508B624-FE63-4656-A1FC-8FACC4BDE100}" type="parTrans" cxnId="{8E28034F-9DE2-4224-9EDF-31F32A3C6142}">
      <dgm:prSet/>
      <dgm:spPr/>
      <dgm:t>
        <a:bodyPr/>
        <a:lstStyle/>
        <a:p>
          <a:endParaRPr lang="en-US"/>
        </a:p>
      </dgm:t>
    </dgm:pt>
    <dgm:pt modelId="{6E46CD49-4236-4F14-B19D-DC3B7FD29509}" type="sibTrans" cxnId="{8E28034F-9DE2-4224-9EDF-31F32A3C6142}">
      <dgm:prSet/>
      <dgm:spPr/>
      <dgm:t>
        <a:bodyPr/>
        <a:lstStyle/>
        <a:p>
          <a:endParaRPr lang="en-US"/>
        </a:p>
      </dgm:t>
    </dgm:pt>
    <dgm:pt modelId="{065039AA-D979-4E39-ACA9-27281E899326}">
      <dgm:prSet/>
      <dgm:spPr/>
      <dgm:t>
        <a:bodyPr/>
        <a:lstStyle/>
        <a:p>
          <a:r>
            <a:rPr lang="nb-NO" dirty="0"/>
            <a:t>Aktivitetspedagogikken (som er utviklet i Oslo) skal sørge for at AKS ivaretar både omsorg, lek og læring og tar utgangspunkt i kognitiv-, sosioemosjonell og relasjonell læring</a:t>
          </a:r>
          <a:endParaRPr lang="en-US" dirty="0"/>
        </a:p>
      </dgm:t>
    </dgm:pt>
    <dgm:pt modelId="{8B3E17C6-F471-4622-AB7C-D772ACCFF6A3}" type="parTrans" cxnId="{6AE8138B-B208-4B62-A893-B82879044C6B}">
      <dgm:prSet/>
      <dgm:spPr/>
      <dgm:t>
        <a:bodyPr/>
        <a:lstStyle/>
        <a:p>
          <a:endParaRPr lang="en-US"/>
        </a:p>
      </dgm:t>
    </dgm:pt>
    <dgm:pt modelId="{817C99B6-89B7-4C91-902B-56CCDA85BAA8}" type="sibTrans" cxnId="{6AE8138B-B208-4B62-A893-B82879044C6B}">
      <dgm:prSet/>
      <dgm:spPr/>
      <dgm:t>
        <a:bodyPr/>
        <a:lstStyle/>
        <a:p>
          <a:endParaRPr lang="en-US"/>
        </a:p>
      </dgm:t>
    </dgm:pt>
    <dgm:pt modelId="{97C73830-679B-4F37-8A9E-F28179742FC0}" type="pres">
      <dgm:prSet presAssocID="{0D154126-7733-4618-B350-38335EEA20DF}" presName="root" presStyleCnt="0">
        <dgm:presLayoutVars>
          <dgm:dir/>
          <dgm:resizeHandles val="exact"/>
        </dgm:presLayoutVars>
      </dgm:prSet>
      <dgm:spPr/>
    </dgm:pt>
    <dgm:pt modelId="{7F113062-DAD6-4F49-97B8-63505402E8E2}" type="pres">
      <dgm:prSet presAssocID="{91E4A8E0-1F7A-458B-B7DF-A84AFAD056B7}" presName="compNode" presStyleCnt="0"/>
      <dgm:spPr/>
    </dgm:pt>
    <dgm:pt modelId="{10F104C1-1CC8-4346-91FE-A0205FB488F1}" type="pres">
      <dgm:prSet presAssocID="{91E4A8E0-1F7A-458B-B7DF-A84AFAD056B7}" presName="bgRect" presStyleLbl="bgShp" presStyleIdx="0" presStyleCnt="3"/>
      <dgm:spPr/>
    </dgm:pt>
    <dgm:pt modelId="{E1AC6EA9-AE56-4221-B99B-8020605FD52A}" type="pres">
      <dgm:prSet presAssocID="{91E4A8E0-1F7A-458B-B7DF-A84AFAD056B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serom"/>
        </a:ext>
      </dgm:extLst>
    </dgm:pt>
    <dgm:pt modelId="{4A058C38-911F-4399-A22A-44A35FD6326D}" type="pres">
      <dgm:prSet presAssocID="{91E4A8E0-1F7A-458B-B7DF-A84AFAD056B7}" presName="spaceRect" presStyleCnt="0"/>
      <dgm:spPr/>
    </dgm:pt>
    <dgm:pt modelId="{A8478C1F-F850-4844-9CFC-8660E63D5C0A}" type="pres">
      <dgm:prSet presAssocID="{91E4A8E0-1F7A-458B-B7DF-A84AFAD056B7}" presName="parTx" presStyleLbl="revTx" presStyleIdx="0" presStyleCnt="3">
        <dgm:presLayoutVars>
          <dgm:chMax val="0"/>
          <dgm:chPref val="0"/>
        </dgm:presLayoutVars>
      </dgm:prSet>
      <dgm:spPr/>
    </dgm:pt>
    <dgm:pt modelId="{FE8E608A-62CC-41B3-8693-EB8CC687A100}" type="pres">
      <dgm:prSet presAssocID="{86264D47-376C-45BF-AA3C-D46C33EB099E}" presName="sibTrans" presStyleCnt="0"/>
      <dgm:spPr/>
    </dgm:pt>
    <dgm:pt modelId="{79E2F323-F7DF-4BE6-82EE-DB0B5FD158F5}" type="pres">
      <dgm:prSet presAssocID="{645E6DB2-F391-401C-845C-CACC68584537}" presName="compNode" presStyleCnt="0"/>
      <dgm:spPr/>
    </dgm:pt>
    <dgm:pt modelId="{6065808F-936F-4E46-A150-C269A0DC4D36}" type="pres">
      <dgm:prSet presAssocID="{645E6DB2-F391-401C-845C-CACC68584537}" presName="bgRect" presStyleLbl="bgShp" presStyleIdx="1" presStyleCnt="3"/>
      <dgm:spPr/>
    </dgm:pt>
    <dgm:pt modelId="{6E9A3581-59E5-4587-BE24-0F6136A626A0}" type="pres">
      <dgm:prSet presAssocID="{645E6DB2-F391-401C-845C-CACC6858453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espørsler"/>
        </a:ext>
      </dgm:extLst>
    </dgm:pt>
    <dgm:pt modelId="{1216A276-4450-4B70-B465-6FE159F209C0}" type="pres">
      <dgm:prSet presAssocID="{645E6DB2-F391-401C-845C-CACC68584537}" presName="spaceRect" presStyleCnt="0"/>
      <dgm:spPr/>
    </dgm:pt>
    <dgm:pt modelId="{4606BA08-E4CA-424E-967D-D729E2144D1C}" type="pres">
      <dgm:prSet presAssocID="{645E6DB2-F391-401C-845C-CACC68584537}" presName="parTx" presStyleLbl="revTx" presStyleIdx="1" presStyleCnt="3" custScaleX="100493">
        <dgm:presLayoutVars>
          <dgm:chMax val="0"/>
          <dgm:chPref val="0"/>
        </dgm:presLayoutVars>
      </dgm:prSet>
      <dgm:spPr/>
    </dgm:pt>
    <dgm:pt modelId="{562A28BF-9842-4C5F-804A-CEE25A948109}" type="pres">
      <dgm:prSet presAssocID="{6E46CD49-4236-4F14-B19D-DC3B7FD29509}" presName="sibTrans" presStyleCnt="0"/>
      <dgm:spPr/>
    </dgm:pt>
    <dgm:pt modelId="{138F1CB5-EA04-4C19-8E29-DED71EBB52CE}" type="pres">
      <dgm:prSet presAssocID="{065039AA-D979-4E39-ACA9-27281E899326}" presName="compNode" presStyleCnt="0"/>
      <dgm:spPr/>
    </dgm:pt>
    <dgm:pt modelId="{D9DD62E4-B936-498F-B949-271459162EF3}" type="pres">
      <dgm:prSet presAssocID="{065039AA-D979-4E39-ACA9-27281E899326}" presName="bgRect" presStyleLbl="bgShp" presStyleIdx="2" presStyleCnt="3"/>
      <dgm:spPr/>
    </dgm:pt>
    <dgm:pt modelId="{3917A556-CB5A-4FE7-AB7B-FB26D4D1F710}" type="pres">
      <dgm:prSet presAssocID="{065039AA-D979-4E39-ACA9-27281E89932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B0A0EDAA-A278-4C4A-8898-1045AC03BCF3}" type="pres">
      <dgm:prSet presAssocID="{065039AA-D979-4E39-ACA9-27281E899326}" presName="spaceRect" presStyleCnt="0"/>
      <dgm:spPr/>
    </dgm:pt>
    <dgm:pt modelId="{861F1850-E396-49AE-BCE7-5B558AE62438}" type="pres">
      <dgm:prSet presAssocID="{065039AA-D979-4E39-ACA9-27281E89932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C78990B-BD10-4F20-AA56-59A7856ACBC8}" type="presOf" srcId="{645E6DB2-F391-401C-845C-CACC68584537}" destId="{4606BA08-E4CA-424E-967D-D729E2144D1C}" srcOrd="0" destOrd="0" presId="urn:microsoft.com/office/officeart/2018/2/layout/IconVerticalSolidList"/>
    <dgm:cxn modelId="{8E28034F-9DE2-4224-9EDF-31F32A3C6142}" srcId="{0D154126-7733-4618-B350-38335EEA20DF}" destId="{645E6DB2-F391-401C-845C-CACC68584537}" srcOrd="1" destOrd="0" parTransId="{7508B624-FE63-4656-A1FC-8FACC4BDE100}" sibTransId="{6E46CD49-4236-4F14-B19D-DC3B7FD29509}"/>
    <dgm:cxn modelId="{60F6CE70-9109-44AE-A9C8-39D35AB2F282}" type="presOf" srcId="{065039AA-D979-4E39-ACA9-27281E899326}" destId="{861F1850-E396-49AE-BCE7-5B558AE62438}" srcOrd="0" destOrd="0" presId="urn:microsoft.com/office/officeart/2018/2/layout/IconVerticalSolidList"/>
    <dgm:cxn modelId="{8C637C79-EE3E-40BC-987C-4B1352438D9D}" type="presOf" srcId="{91E4A8E0-1F7A-458B-B7DF-A84AFAD056B7}" destId="{A8478C1F-F850-4844-9CFC-8660E63D5C0A}" srcOrd="0" destOrd="0" presId="urn:microsoft.com/office/officeart/2018/2/layout/IconVerticalSolidList"/>
    <dgm:cxn modelId="{6AE8138B-B208-4B62-A893-B82879044C6B}" srcId="{0D154126-7733-4618-B350-38335EEA20DF}" destId="{065039AA-D979-4E39-ACA9-27281E899326}" srcOrd="2" destOrd="0" parTransId="{8B3E17C6-F471-4622-AB7C-D772ACCFF6A3}" sibTransId="{817C99B6-89B7-4C91-902B-56CCDA85BAA8}"/>
    <dgm:cxn modelId="{8CE8EA8E-7247-424E-9057-13E8F1B902C4}" type="presOf" srcId="{0D154126-7733-4618-B350-38335EEA20DF}" destId="{97C73830-679B-4F37-8A9E-F28179742FC0}" srcOrd="0" destOrd="0" presId="urn:microsoft.com/office/officeart/2018/2/layout/IconVerticalSolidList"/>
    <dgm:cxn modelId="{DC7355A7-3D26-45E3-90A7-A604420DD41C}" srcId="{0D154126-7733-4618-B350-38335EEA20DF}" destId="{91E4A8E0-1F7A-458B-B7DF-A84AFAD056B7}" srcOrd="0" destOrd="0" parTransId="{045B1A76-E8FE-438C-9588-997EE290AE52}" sibTransId="{86264D47-376C-45BF-AA3C-D46C33EB099E}"/>
    <dgm:cxn modelId="{EDE82081-77F2-4607-8AC5-E5767DD69E09}" type="presParOf" srcId="{97C73830-679B-4F37-8A9E-F28179742FC0}" destId="{7F113062-DAD6-4F49-97B8-63505402E8E2}" srcOrd="0" destOrd="0" presId="urn:microsoft.com/office/officeart/2018/2/layout/IconVerticalSolidList"/>
    <dgm:cxn modelId="{958AF89A-C620-4568-8838-544EDA7D2291}" type="presParOf" srcId="{7F113062-DAD6-4F49-97B8-63505402E8E2}" destId="{10F104C1-1CC8-4346-91FE-A0205FB488F1}" srcOrd="0" destOrd="0" presId="urn:microsoft.com/office/officeart/2018/2/layout/IconVerticalSolidList"/>
    <dgm:cxn modelId="{C4D3F893-19F1-4B80-B1D2-5B86266A9C20}" type="presParOf" srcId="{7F113062-DAD6-4F49-97B8-63505402E8E2}" destId="{E1AC6EA9-AE56-4221-B99B-8020605FD52A}" srcOrd="1" destOrd="0" presId="urn:microsoft.com/office/officeart/2018/2/layout/IconVerticalSolidList"/>
    <dgm:cxn modelId="{F4F0905F-2D84-4048-A391-8A42D37CEE38}" type="presParOf" srcId="{7F113062-DAD6-4F49-97B8-63505402E8E2}" destId="{4A058C38-911F-4399-A22A-44A35FD6326D}" srcOrd="2" destOrd="0" presId="urn:microsoft.com/office/officeart/2018/2/layout/IconVerticalSolidList"/>
    <dgm:cxn modelId="{BEE4505F-1FCD-4176-9682-F6F21A34CF66}" type="presParOf" srcId="{7F113062-DAD6-4F49-97B8-63505402E8E2}" destId="{A8478C1F-F850-4844-9CFC-8660E63D5C0A}" srcOrd="3" destOrd="0" presId="urn:microsoft.com/office/officeart/2018/2/layout/IconVerticalSolidList"/>
    <dgm:cxn modelId="{84A5A238-173B-4575-94B0-3F3C37D51C73}" type="presParOf" srcId="{97C73830-679B-4F37-8A9E-F28179742FC0}" destId="{FE8E608A-62CC-41B3-8693-EB8CC687A100}" srcOrd="1" destOrd="0" presId="urn:microsoft.com/office/officeart/2018/2/layout/IconVerticalSolidList"/>
    <dgm:cxn modelId="{ADA8E897-8657-4663-8AA7-098D6A3A39F3}" type="presParOf" srcId="{97C73830-679B-4F37-8A9E-F28179742FC0}" destId="{79E2F323-F7DF-4BE6-82EE-DB0B5FD158F5}" srcOrd="2" destOrd="0" presId="urn:microsoft.com/office/officeart/2018/2/layout/IconVerticalSolidList"/>
    <dgm:cxn modelId="{F5E2631D-ADE2-460E-822B-56B02B900624}" type="presParOf" srcId="{79E2F323-F7DF-4BE6-82EE-DB0B5FD158F5}" destId="{6065808F-936F-4E46-A150-C269A0DC4D36}" srcOrd="0" destOrd="0" presId="urn:microsoft.com/office/officeart/2018/2/layout/IconVerticalSolidList"/>
    <dgm:cxn modelId="{D743DDD7-2751-43E9-8012-BD956B13B08B}" type="presParOf" srcId="{79E2F323-F7DF-4BE6-82EE-DB0B5FD158F5}" destId="{6E9A3581-59E5-4587-BE24-0F6136A626A0}" srcOrd="1" destOrd="0" presId="urn:microsoft.com/office/officeart/2018/2/layout/IconVerticalSolidList"/>
    <dgm:cxn modelId="{3EB69108-E3D1-49DE-B162-5E723216D851}" type="presParOf" srcId="{79E2F323-F7DF-4BE6-82EE-DB0B5FD158F5}" destId="{1216A276-4450-4B70-B465-6FE159F209C0}" srcOrd="2" destOrd="0" presId="urn:microsoft.com/office/officeart/2018/2/layout/IconVerticalSolidList"/>
    <dgm:cxn modelId="{E52BD889-7594-438B-8C05-3B7DC1EBC57B}" type="presParOf" srcId="{79E2F323-F7DF-4BE6-82EE-DB0B5FD158F5}" destId="{4606BA08-E4CA-424E-967D-D729E2144D1C}" srcOrd="3" destOrd="0" presId="urn:microsoft.com/office/officeart/2018/2/layout/IconVerticalSolidList"/>
    <dgm:cxn modelId="{E2551D64-DBC2-4FED-8956-F39D80D84052}" type="presParOf" srcId="{97C73830-679B-4F37-8A9E-F28179742FC0}" destId="{562A28BF-9842-4C5F-804A-CEE25A948109}" srcOrd="3" destOrd="0" presId="urn:microsoft.com/office/officeart/2018/2/layout/IconVerticalSolidList"/>
    <dgm:cxn modelId="{292236A7-3535-4DFD-9C6A-368DB085404E}" type="presParOf" srcId="{97C73830-679B-4F37-8A9E-F28179742FC0}" destId="{138F1CB5-EA04-4C19-8E29-DED71EBB52CE}" srcOrd="4" destOrd="0" presId="urn:microsoft.com/office/officeart/2018/2/layout/IconVerticalSolidList"/>
    <dgm:cxn modelId="{FBECF295-E7F1-4422-B06D-5C779149F549}" type="presParOf" srcId="{138F1CB5-EA04-4C19-8E29-DED71EBB52CE}" destId="{D9DD62E4-B936-498F-B949-271459162EF3}" srcOrd="0" destOrd="0" presId="urn:microsoft.com/office/officeart/2018/2/layout/IconVerticalSolidList"/>
    <dgm:cxn modelId="{AAC46132-5F42-4741-AE00-5D5346320453}" type="presParOf" srcId="{138F1CB5-EA04-4C19-8E29-DED71EBB52CE}" destId="{3917A556-CB5A-4FE7-AB7B-FB26D4D1F710}" srcOrd="1" destOrd="0" presId="urn:microsoft.com/office/officeart/2018/2/layout/IconVerticalSolidList"/>
    <dgm:cxn modelId="{1067B4E2-2853-42D2-9E3E-D371464A2B94}" type="presParOf" srcId="{138F1CB5-EA04-4C19-8E29-DED71EBB52CE}" destId="{B0A0EDAA-A278-4C4A-8898-1045AC03BCF3}" srcOrd="2" destOrd="0" presId="urn:microsoft.com/office/officeart/2018/2/layout/IconVerticalSolidList"/>
    <dgm:cxn modelId="{44B32C59-C1C2-46BF-B5A3-53623176EBAC}" type="presParOf" srcId="{138F1CB5-EA04-4C19-8E29-DED71EBB52CE}" destId="{861F1850-E396-49AE-BCE7-5B558AE6243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104C1-1CC8-4346-91FE-A0205FB488F1}">
      <dsp:nvSpPr>
        <dsp:cNvPr id="0" name=""/>
        <dsp:cNvSpPr/>
      </dsp:nvSpPr>
      <dsp:spPr>
        <a:xfrm>
          <a:off x="-9543" y="6436"/>
          <a:ext cx="10141575" cy="11565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C6EA9-AE56-4221-B99B-8020605FD52A}">
      <dsp:nvSpPr>
        <dsp:cNvPr id="0" name=""/>
        <dsp:cNvSpPr/>
      </dsp:nvSpPr>
      <dsp:spPr>
        <a:xfrm>
          <a:off x="340315" y="266662"/>
          <a:ext cx="636106" cy="6361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78C1F-F850-4844-9CFC-8660E63D5C0A}">
      <dsp:nvSpPr>
        <dsp:cNvPr id="0" name=""/>
        <dsp:cNvSpPr/>
      </dsp:nvSpPr>
      <dsp:spPr>
        <a:xfrm>
          <a:off x="1326280" y="6436"/>
          <a:ext cx="8803138" cy="1156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02" tIns="122402" rIns="122402" bIns="12240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AKS er en viktig pedagogisk oppvekst- og danningsarena for elevene i Osloskolen</a:t>
          </a:r>
          <a:endParaRPr lang="en-US" sz="1800" kern="1200" dirty="0"/>
        </a:p>
      </dsp:txBody>
      <dsp:txXfrm>
        <a:off x="1326280" y="6436"/>
        <a:ext cx="8803138" cy="1156557"/>
      </dsp:txXfrm>
    </dsp:sp>
    <dsp:sp modelId="{6065808F-936F-4E46-A150-C269A0DC4D36}">
      <dsp:nvSpPr>
        <dsp:cNvPr id="0" name=""/>
        <dsp:cNvSpPr/>
      </dsp:nvSpPr>
      <dsp:spPr>
        <a:xfrm>
          <a:off x="-9543" y="1452133"/>
          <a:ext cx="10141575" cy="11565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A3581-59E5-4587-BE24-0F6136A626A0}">
      <dsp:nvSpPr>
        <dsp:cNvPr id="0" name=""/>
        <dsp:cNvSpPr/>
      </dsp:nvSpPr>
      <dsp:spPr>
        <a:xfrm>
          <a:off x="340315" y="1712358"/>
          <a:ext cx="636106" cy="6361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6BA08-E4CA-424E-967D-D729E2144D1C}">
      <dsp:nvSpPr>
        <dsp:cNvPr id="0" name=""/>
        <dsp:cNvSpPr/>
      </dsp:nvSpPr>
      <dsp:spPr>
        <a:xfrm>
          <a:off x="1304580" y="1452133"/>
          <a:ext cx="8846538" cy="1156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02" tIns="122402" rIns="122402" bIns="12240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Første rammeplanen for AKS i Oslo ble vedtatt 2008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2009 endret bystyret i Oslo navnet skolefritidsordningen til Aktivitetsskolen</a:t>
          </a:r>
        </a:p>
      </dsp:txBody>
      <dsp:txXfrm>
        <a:off x="1304580" y="1452133"/>
        <a:ext cx="8846538" cy="1156557"/>
      </dsp:txXfrm>
    </dsp:sp>
    <dsp:sp modelId="{D9DD62E4-B936-498F-B949-271459162EF3}">
      <dsp:nvSpPr>
        <dsp:cNvPr id="0" name=""/>
        <dsp:cNvSpPr/>
      </dsp:nvSpPr>
      <dsp:spPr>
        <a:xfrm>
          <a:off x="-9543" y="2897829"/>
          <a:ext cx="10141575" cy="11565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7A556-CB5A-4FE7-AB7B-FB26D4D1F710}">
      <dsp:nvSpPr>
        <dsp:cNvPr id="0" name=""/>
        <dsp:cNvSpPr/>
      </dsp:nvSpPr>
      <dsp:spPr>
        <a:xfrm>
          <a:off x="340315" y="3158055"/>
          <a:ext cx="636106" cy="6361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F1850-E396-49AE-BCE7-5B558AE62438}">
      <dsp:nvSpPr>
        <dsp:cNvPr id="0" name=""/>
        <dsp:cNvSpPr/>
      </dsp:nvSpPr>
      <dsp:spPr>
        <a:xfrm>
          <a:off x="1326280" y="2897829"/>
          <a:ext cx="8803138" cy="1156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02" tIns="122402" rIns="122402" bIns="12240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Aktivitetspedagogikken (som er utviklet i Oslo) skal sørge for at AKS ivaretar både omsorg, lek og læring og tar utgangspunkt i kognitiv-, sosioemosjonell og relasjonell læring</a:t>
          </a:r>
          <a:endParaRPr lang="en-US" sz="1800" kern="1200" dirty="0"/>
        </a:p>
      </dsp:txBody>
      <dsp:txXfrm>
        <a:off x="1326280" y="2897829"/>
        <a:ext cx="8803138" cy="1156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C24947FE-6D28-5B41-BAC2-9D407702B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130DBC7-82CD-A043-B106-7BA831CBF6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80741-6DF8-E74C-A172-0DC4A7BBBCF8}" type="datetimeFigureOut">
              <a:rPr lang="nb-NO" smtClean="0"/>
              <a:t>27.03.2024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1534A51-9140-C947-8F17-8DA0050914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6639454-5D14-FD4B-847F-35FB5AF1B5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0F735-2D0F-6F42-ABB3-113BBAAF41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942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96CD-C051-524E-B0EC-F7D3DAFC406C}" type="datetimeFigureOut">
              <a:rPr lang="nb-NO" smtClean="0"/>
              <a:t>27.03.2024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0C78-173F-D64A-A73A-E7995BB9F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k20/overordnet-del/opplaringens-verdigrunnlag/1.6-demokrati-og-medvirkning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k20/overordnet-del/opplaringens-verdigrunnlag/1.5-respekt-for-naturen-og-miljobevissthet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udir.no/lk20/overordnet-del/prinsipper-for-laring-utvikling-og-danning/tverrfaglige-temaer/2.5.3-barekraftig-utvikling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 Nasjonal rammeplan for SFO/AKS gjelder fra 1. august 2021</a:t>
            </a:r>
          </a:p>
          <a:p>
            <a:r>
              <a:rPr lang="nb-NO" dirty="0"/>
              <a:t>OVK ønsker ett dokument som ivaretar både nasjonale og lokale føringer og forventninger</a:t>
            </a:r>
          </a:p>
          <a:p>
            <a:r>
              <a:rPr lang="nb-NO" dirty="0"/>
              <a:t> - De to føringene komplementerer hverandre </a:t>
            </a:r>
          </a:p>
          <a:p>
            <a:r>
              <a:rPr lang="nb-NO" dirty="0"/>
              <a:t>Oslo utmerker seg ved å ha forpliktelser i samarbeidet mellom skolen og AKS</a:t>
            </a:r>
          </a:p>
          <a:p>
            <a:r>
              <a:rPr lang="nb-NO" dirty="0"/>
              <a:t>- Overordnet del i LK20, gjelder i sin helhet for AKS i Oslo </a:t>
            </a:r>
          </a:p>
          <a:p>
            <a:pPr marL="171450" indent="-171450">
              <a:buFontTx/>
              <a:buChar char="-"/>
            </a:pPr>
            <a:r>
              <a:rPr lang="nb-NO" dirty="0"/>
              <a:t>Tydelig fokus på ett felles verdigrunnlag og felles elevsyn </a:t>
            </a:r>
          </a:p>
          <a:p>
            <a:pPr marL="0" indent="0">
              <a:buFontTx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584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/>
              <a:t>De nasjonale føringene er overordnet</a:t>
            </a:r>
          </a:p>
          <a:p>
            <a:pPr marL="171450" indent="-171450">
              <a:buFontTx/>
              <a:buChar char="-"/>
            </a:pPr>
            <a:r>
              <a:rPr lang="nb-NO" dirty="0"/>
              <a:t>De lokale føringene inneholder også forpliktende føringer og forventninger til skolene </a:t>
            </a:r>
          </a:p>
          <a:p>
            <a:pPr marL="171450" indent="-171450">
              <a:buFontTx/>
              <a:buChar char="-"/>
            </a:pPr>
            <a:r>
              <a:rPr lang="nb-NO" dirty="0"/>
              <a:t>Denne oversikten ligger på AKS sine sider på TAVLA og nettsidene til Oslo kommune</a:t>
            </a:r>
          </a:p>
          <a:p>
            <a:pPr marL="171450" indent="-171450">
              <a:buFontTx/>
              <a:buChar char="-"/>
            </a:pPr>
            <a:r>
              <a:rPr lang="nb-NO" dirty="0"/>
              <a:t>Oversikten er sendt til skolene både våren og høsten 2023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087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 (overskriften)………som går utover nasjonal rammeplan </a:t>
            </a:r>
          </a:p>
          <a:p>
            <a:r>
              <a:rPr lang="nb-NO" dirty="0"/>
              <a:t>- I 2009 endret bystyret i Oslo navnet SFO til Aktivitetsskolen. Utdanningsetaten overtok det overordnede ansvaret for AKS i Oslo 2008. </a:t>
            </a:r>
          </a:p>
          <a:p>
            <a:r>
              <a:rPr lang="nb-NO" dirty="0"/>
              <a:t>- Overtakelsen av UDE var et ledd i å utvikle en helhetlig organisering for skole og AKS og et likeverdig og godt kvalitativt fritids-, lekse- og aktivitetstilbud for elevene i Oslo - I samband med overtakelsen ble det forfattet en rammeplan for AKS i desember 2008. Rammeplanen tok for seg bl.a. læringsstøttende aktiviteter. </a:t>
            </a:r>
          </a:p>
          <a:p>
            <a:r>
              <a:rPr lang="nb-NO" dirty="0"/>
              <a:t>- Aktivitetspedagogikken kan ses som en muliggjørende pedagogikk, og skal gi elevene en inkluderende og meningsfull fritids med trygge rammer</a:t>
            </a:r>
          </a:p>
          <a:p>
            <a:r>
              <a:rPr lang="nb-NO" dirty="0"/>
              <a:t>- Aktivitetspedagogikken har lagt grunnen til bachelorutdanningen i skolefritidspedagogikk som startet opp høsten 2023 på UiS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3979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 Dette er nytt utover det opprinnelige innholdet. </a:t>
            </a:r>
          </a:p>
          <a:p>
            <a:r>
              <a:rPr lang="nb-NO" dirty="0"/>
              <a:t>- </a:t>
            </a:r>
            <a:r>
              <a:rPr lang="nb-NO" sz="12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Læreplanens (LK20) overordnede del- Verdier og prinsipper for grunnopplæringen </a:t>
            </a:r>
            <a:r>
              <a:rPr lang="nb-NO" sz="1200" dirty="0"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12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punkt </a:t>
            </a:r>
            <a:r>
              <a:rPr lang="nb-NO" sz="1200" u="sng" dirty="0">
                <a:solidFill>
                  <a:srgbClr val="0563C1"/>
                </a:solidFill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1.6 omhandler demokrati og medvirkning</a:t>
            </a:r>
            <a:r>
              <a:rPr lang="nb-NO" sz="12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og det tverrfaglige temaet punkt </a:t>
            </a:r>
            <a:r>
              <a:rPr lang="nb-NO" sz="1200" u="sng" dirty="0">
                <a:solidFill>
                  <a:srgbClr val="0563C1"/>
                </a:solidFill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2.5.2. omhandler demokrati og medborgerskap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7679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- sammenhengen mellom sosiale, økonomiske og miljømessige forhold (dette har vi ikke forankret tidligere) ref. LK20 overordnet del og nasjonal rammeplan for SFO</a:t>
            </a:r>
          </a:p>
          <a:p>
            <a:r>
              <a:rPr lang="nb-NO" dirty="0"/>
              <a:t>- Dette er nytt utover det opprinnelige innholdet</a:t>
            </a:r>
          </a:p>
          <a:p>
            <a:r>
              <a:rPr lang="nb-NO" dirty="0"/>
              <a:t>- </a:t>
            </a:r>
            <a:r>
              <a:rPr lang="nb-NO" sz="1200" dirty="0">
                <a:latin typeface="Oslo Sans Office" panose="02000000000000000000" pitchFamily="2" charset="0"/>
                <a:cs typeface="Times New Roman" panose="02020603050405020304" pitchFamily="18" charset="0"/>
              </a:rPr>
              <a:t>Overordnet del </a:t>
            </a:r>
            <a:r>
              <a:rPr lang="nb-NO" sz="12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Verdier og prinsipper for grunnopplæringen  </a:t>
            </a:r>
            <a:r>
              <a:rPr lang="nb-NO" sz="1200" u="sng" dirty="0">
                <a:solidFill>
                  <a:srgbClr val="0563C1"/>
                </a:solidFill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1.5 omhandler respekt for naturen og miljøbevissthet </a:t>
            </a:r>
            <a:r>
              <a:rPr lang="nb-NO" sz="12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Det tverrfaglige temaet punkt </a:t>
            </a:r>
            <a:r>
              <a:rPr lang="nb-NO" sz="1200" u="sng" dirty="0">
                <a:solidFill>
                  <a:srgbClr val="0563C1"/>
                </a:solidFill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2.5.3 omhandler bærekraftig utvikling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5598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 - oppdatert med nye dokumenter under området som beskriver hvilket ansvar skole og AKS har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6955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92150" y="1344613"/>
            <a:ext cx="5473700" cy="30781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161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Aktivitetsskolen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409456"/>
            <a:ext cx="5073650" cy="2656131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4960190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negativ logo og bilde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E51C994-FC8D-734F-AF8C-551130B7FCB9}"/>
              </a:ext>
            </a:extLst>
          </p:cNvPr>
          <p:cNvSpPr/>
          <p:nvPr userDrawn="1"/>
        </p:nvSpPr>
        <p:spPr>
          <a:xfrm>
            <a:off x="6096001" y="-6952"/>
            <a:ext cx="6096000" cy="6864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5D6E92E-1B35-2345-896B-0516F12521BC}"/>
              </a:ext>
            </a:extLst>
          </p:cNvPr>
          <p:cNvSpPr/>
          <p:nvPr userDrawn="1"/>
        </p:nvSpPr>
        <p:spPr>
          <a:xfrm>
            <a:off x="-2" y="6092825"/>
            <a:ext cx="12192001" cy="7651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3C5B960B-C8BD-8A4D-9D05-6EA599E57C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1" b="-70"/>
          <a:stretch/>
        </p:blipFill>
        <p:spPr>
          <a:xfrm>
            <a:off x="6156825" y="1904845"/>
            <a:ext cx="6035176" cy="4938136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3655AED0-71B7-EC42-A4F4-59913960B4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9" t="48346" r="-1" b="35465"/>
          <a:stretch/>
        </p:blipFill>
        <p:spPr>
          <a:xfrm>
            <a:off x="-5" y="6092825"/>
            <a:ext cx="6187771" cy="7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5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743519" y="920114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5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743519" y="920114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39973"/>
            <a:ext cx="9149563" cy="180922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69BCC7-1C3A-C64F-A233-4142A39C3A60}" type="datetime1">
              <a:rPr lang="nb-NO" smtClean="0"/>
              <a:t>27.03.2024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1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39973"/>
            <a:ext cx="9149563" cy="180922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326A-6AB1-7443-AD85-9B6E9CC677E7}" type="datetime1">
              <a:rPr lang="nb-NO" smtClean="0"/>
              <a:t>27.03.2024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sp>
        <p:nvSpPr>
          <p:cNvPr id="6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118247"/>
            <a:ext cx="9149563" cy="1930952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9DC3F0-F6AA-4340-93F8-34E061BB6E5C}" type="datetime1">
              <a:rPr lang="nb-NO" smtClean="0"/>
              <a:t>27.03.2024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0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39973"/>
            <a:ext cx="9149563" cy="180922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5E82-4B2C-D34D-A2AF-C164F7AEBD78}" type="datetime1">
              <a:rPr lang="nb-NO" smtClean="0"/>
              <a:t>27.03.2024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sp>
        <p:nvSpPr>
          <p:cNvPr id="6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63851"/>
            <a:ext cx="9149563" cy="178534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D204-0361-7541-88CE-F5E1BFFC3514}" type="datetime1">
              <a:rPr lang="nb-NO" smtClean="0"/>
              <a:t>27.03.2024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rød</a:t>
            </a:r>
          </a:p>
        </p:txBody>
      </p:sp>
      <p:sp>
        <p:nvSpPr>
          <p:cNvPr id="8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63851"/>
            <a:ext cx="9149563" cy="178534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C00-2C1A-E449-987E-C992C38F11F1}" type="datetime1">
              <a:rPr lang="nb-NO" smtClean="0"/>
              <a:t>27.03.2024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gul</a:t>
            </a:r>
          </a:p>
        </p:txBody>
      </p:sp>
      <p:sp>
        <p:nvSpPr>
          <p:cNvPr id="8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63851"/>
            <a:ext cx="9149563" cy="178534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DF60-53F1-A94F-A385-9B2E789B11C4}" type="datetime1">
              <a:rPr lang="nb-NO" smtClean="0"/>
              <a:t>27.03.2024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beige</a:t>
            </a:r>
          </a:p>
        </p:txBody>
      </p:sp>
      <p:sp>
        <p:nvSpPr>
          <p:cNvPr id="8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bilde løpende ba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0011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rgbClr val="2A2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343464"/>
            <a:ext cx="5073650" cy="2717359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1497" y="751359"/>
            <a:ext cx="939748" cy="4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45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3E97-30A1-AE4E-B797-3EFC74737B8D}" type="datetime1">
              <a:rPr lang="nb-NO" smtClean="0"/>
              <a:t>27.03.2024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7A92-E2EB-DA4A-9484-C26359E6156D}" type="datetime1">
              <a:rPr lang="nb-NO" smtClean="0"/>
              <a:t>27.03.2024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8DF-646D-D04B-8D0D-8BF758BF4174}" type="datetime1">
              <a:rPr lang="nb-NO" smtClean="0"/>
              <a:t>27.03.2024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47B-BCFC-8F45-9C20-70ACC0A936B3}" type="datetime1">
              <a:rPr lang="nb-NO" smtClean="0"/>
              <a:t>27.03.2024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3D4-931A-BA40-B0EC-913B9843A158}" type="datetime1">
              <a:rPr lang="nb-NO" smtClean="0"/>
              <a:t>27.03.2024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EF5A-6CA6-0B4B-BBD6-3C6EC629CF02}" type="datetime1">
              <a:rPr lang="nb-NO" smtClean="0"/>
              <a:t>27.03.2024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12EA2E-73F9-644F-BE1F-5E0C34B857B6}" type="datetime1">
              <a:rPr lang="nb-NO" smtClean="0"/>
              <a:t>27.03.2024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7B9F-91E1-F549-A948-D48E62A17BD7}" type="datetime1">
              <a:rPr lang="nb-NO" smtClean="0"/>
              <a:t>27.03.2024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50283D-A24D-B840-9586-3B71E982FE28}" type="datetime1">
              <a:rPr lang="nb-NO" smtClean="0"/>
              <a:t>27.03.2024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B5A2-F7AF-4746-919C-9F7B1FA6EEB3}" type="datetime1">
              <a:rPr lang="nb-NO" smtClean="0"/>
              <a:t>27.03.2024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elever i arbei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75"/>
            <a:ext cx="12192000" cy="700087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-6952"/>
            <a:ext cx="6091200" cy="6098151"/>
          </a:xfrm>
          <a:prstGeom prst="rect">
            <a:avLst/>
          </a:prstGeom>
          <a:solidFill>
            <a:srgbClr val="FF8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3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E312A1-4935-AC48-A83C-57BEDA3244A8}" type="datetime1">
              <a:rPr lang="nb-NO" smtClean="0"/>
              <a:t>27.03.2024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8207-0578-244F-B78E-1D11B99A592F}" type="datetime1">
              <a:rPr lang="nb-NO" smtClean="0"/>
              <a:t>27.03.2024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82B6A6-311A-8445-A899-8150C83AC89E}" type="datetime1">
              <a:rPr lang="nb-NO" smtClean="0"/>
              <a:t>27.03.2024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41FA-EE10-9042-8A89-9103305E971F}" type="datetime1">
              <a:rPr lang="nb-NO" smtClean="0"/>
              <a:t>27.03.2024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C4453D-72BB-FB45-AE37-DC8A281BFB2E}" type="datetime1">
              <a:rPr lang="nb-NO" smtClean="0"/>
              <a:t>27.03.2024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lysbilde Aktivitetsskolen negativ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2032000"/>
            <a:ext cx="4960190" cy="4060825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negativ logo og bilde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E51C994-FC8D-734F-AF8C-551130B7FCB9}"/>
              </a:ext>
            </a:extLst>
          </p:cNvPr>
          <p:cNvSpPr/>
          <p:nvPr userDrawn="1"/>
        </p:nvSpPr>
        <p:spPr>
          <a:xfrm>
            <a:off x="6096001" y="-6952"/>
            <a:ext cx="6096000" cy="68649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5D6E92E-1B35-2345-896B-0516F12521BC}"/>
              </a:ext>
            </a:extLst>
          </p:cNvPr>
          <p:cNvSpPr/>
          <p:nvPr userDrawn="1"/>
        </p:nvSpPr>
        <p:spPr>
          <a:xfrm>
            <a:off x="-2" y="6092825"/>
            <a:ext cx="12192001" cy="765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0DB311B-4726-D94C-BAEC-18D9F3558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2" b="7560"/>
          <a:stretch/>
        </p:blipFill>
        <p:spPr>
          <a:xfrm flipH="1">
            <a:off x="6107317" y="2244436"/>
            <a:ext cx="6084683" cy="4598545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2E33EB30-7A2E-3647-8194-E2DEB8DD9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60203" r="29476" b="26126"/>
          <a:stretch/>
        </p:blipFill>
        <p:spPr>
          <a:xfrm>
            <a:off x="143725" y="6092825"/>
            <a:ext cx="5955452" cy="75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6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bilde skolebyg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" y="-6953"/>
            <a:ext cx="12193625" cy="6944651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-6952"/>
            <a:ext cx="6091200" cy="60981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3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414975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ungdomskoleele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397808"/>
            <a:ext cx="5073650" cy="2663015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306224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432754"/>
            <a:ext cx="5073650" cy="2628070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 på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432754"/>
            <a:ext cx="5073650" cy="2628070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1879D36-0A19-9C4E-AD5D-C201D041D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97" y="751359"/>
            <a:ext cx="939748" cy="4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6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409456"/>
            <a:ext cx="5073650" cy="2656131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negativ logo og bilde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212476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C31A1823-E64F-B444-83A3-1A1E1362B84B}" type="datetime1">
              <a:rPr lang="nb-NO" smtClean="0"/>
              <a:t>27.03.2024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 userDrawn="1"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868" r:id="rId2"/>
    <p:sldLayoutId id="2147483862" r:id="rId3"/>
    <p:sldLayoutId id="2147483867" r:id="rId4"/>
    <p:sldLayoutId id="2147483863" r:id="rId5"/>
    <p:sldLayoutId id="2147483787" r:id="rId6"/>
    <p:sldLayoutId id="2147483872" r:id="rId7"/>
    <p:sldLayoutId id="2147483869" r:id="rId8"/>
    <p:sldLayoutId id="2147483705" r:id="rId9"/>
    <p:sldLayoutId id="2147483706" r:id="rId10"/>
    <p:sldLayoutId id="2147483712" r:id="rId11"/>
    <p:sldLayoutId id="2147483711" r:id="rId12"/>
    <p:sldLayoutId id="2147483840" r:id="rId13"/>
    <p:sldLayoutId id="2147483866" r:id="rId14"/>
    <p:sldLayoutId id="2147483850" r:id="rId15"/>
    <p:sldLayoutId id="2147483849" r:id="rId16"/>
    <p:sldLayoutId id="2147483844" r:id="rId17"/>
    <p:sldLayoutId id="2147483845" r:id="rId18"/>
    <p:sldLayoutId id="2147483846" r:id="rId19"/>
    <p:sldLayoutId id="2147483740" r:id="rId20"/>
    <p:sldLayoutId id="2147483741" r:id="rId21"/>
    <p:sldLayoutId id="2147483860" r:id="rId22"/>
    <p:sldLayoutId id="2147483742" r:id="rId23"/>
    <p:sldLayoutId id="2147483743" r:id="rId24"/>
    <p:sldLayoutId id="2147483864" r:id="rId25"/>
    <p:sldLayoutId id="2147483865" r:id="rId26"/>
    <p:sldLayoutId id="2147483754" r:id="rId27"/>
    <p:sldLayoutId id="2147483833" r:id="rId28"/>
    <p:sldLayoutId id="2147483756" r:id="rId29"/>
    <p:sldLayoutId id="2147483834" r:id="rId30"/>
    <p:sldLayoutId id="2147483755" r:id="rId31"/>
    <p:sldLayoutId id="2147483835" r:id="rId32"/>
    <p:sldLayoutId id="2147483757" r:id="rId33"/>
    <p:sldLayoutId id="2147483836" r:id="rId34"/>
    <p:sldLayoutId id="2147483871" r:id="rId3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8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ude.intranett.oslo.kommune.no/undervisning-og-laring/aktivitetsskolen/styringsdokumenter-aks/andre-styringsdokumenter-ak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ude.intranett.oslo.kommune.no/undervisning-og-laring/aktivitetsskolen/styringsdokumenter-aks/andre-styringsdokumenter-aks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unesco.org/themes/gced" TargetMode="External"/><Relationship Id="rId3" Type="http://schemas.openxmlformats.org/officeDocument/2006/relationships/hyperlink" Target="http://pubs.sciepub.com/education/4/6/10/" TargetMode="External"/><Relationship Id="rId7" Type="http://schemas.openxmlformats.org/officeDocument/2006/relationships/hyperlink" Target="https://www.regjeringen.no/no/dokumenter/verdier-og-prinsipper-forgrunnopplaringen/id2570003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fn.no/om-fn/fns-baerekraftsmaal" TargetMode="External"/><Relationship Id="rId5" Type="http://schemas.openxmlformats.org/officeDocument/2006/relationships/hyperlink" Target="https://www.tandfonline.com/doi/full/10.1080/03004430.2022.2075356" TargetMode="External"/><Relationship Id="rId10" Type="http://schemas.openxmlformats.org/officeDocument/2006/relationships/hyperlink" Target="https://www.oslo.kommune.no/getfile.php/13484454-1691153779/Tjenester%20og%20tilbud/Skole%20og%20utdanning/Aktivitetsskolen/Rammeplan%20for%20Aktivtetsskolen%20i%20Oslo%202018.pdf" TargetMode="External"/><Relationship Id="rId4" Type="http://schemas.openxmlformats.org/officeDocument/2006/relationships/hyperlink" Target="https://gcedsolutions.com/2021/03/23/what-is-global-citizenship-education/" TargetMode="External"/><Relationship Id="rId9" Type="http://schemas.openxmlformats.org/officeDocument/2006/relationships/hyperlink" Target="https://www.udir.no/utdanningslopet/sfo/rammeplan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F1F6FD-572C-6B04-FC28-51A49DAE38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Nasjonal</a:t>
            </a:r>
            <a:r>
              <a:rPr lang="sv-SE"/>
              <a:t> rammeplan </a:t>
            </a:r>
            <a:r>
              <a:rPr lang="nb-NO" dirty="0"/>
              <a:t>for SFO og lokale føringer for AKS i Oslo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A86FB0E-DCC7-FD70-7A12-DE31CD7DA4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Aktivitetsskolen Oslo </a:t>
            </a:r>
          </a:p>
        </p:txBody>
      </p:sp>
      <p:pic>
        <p:nvPicPr>
          <p:cNvPr id="6" name="Bilde 5" descr="Et bilde som inneholder clip art, Barnekunst, illustrasjon, tegning&#10;&#10;Automatisk generert beskrivelse">
            <a:extLst>
              <a:ext uri="{FF2B5EF4-FFF2-40B4-BE49-F238E27FC236}">
                <a16:creationId xmlns:a16="http://schemas.microsoft.com/office/drawing/2014/main" id="{5876C0E8-6B6B-26A1-5EFC-255E3C8F9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825" y="1307805"/>
            <a:ext cx="5970243" cy="478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4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FD0028-2437-7FFC-BE5E-E9566B9AD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 anchor="t">
            <a:normAutofit/>
          </a:bodyPr>
          <a:lstStyle/>
          <a:p>
            <a:r>
              <a:rPr lang="nb-NO" sz="2400" b="1" dirty="0"/>
              <a:t>Rammeplan for SFO og lokale føringer for AKS i Oslo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214659-5D74-A9C3-5371-F5340A14C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768582"/>
            <a:ext cx="10801349" cy="406082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endParaRPr lang="nb-NO" sz="1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Nasjonal rammeplan er overordnet men gir rom for lokale variasjoner, satsinger og planer</a:t>
            </a:r>
          </a:p>
          <a:p>
            <a:pPr>
              <a:lnSpc>
                <a:spcPct val="90000"/>
              </a:lnSpc>
            </a:pPr>
            <a:endParaRPr lang="nb-NO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UDE fikk i oppdrag av bystyret å revidere Oslo kommunes lokale rammeplan slik at den er i tråd med nasjonale føringer og lokale satsinger </a:t>
            </a:r>
          </a:p>
          <a:p>
            <a:pPr marL="0" indent="0">
              <a:lnSpc>
                <a:spcPct val="90000"/>
              </a:lnSpc>
              <a:buNone/>
            </a:pPr>
            <a:endParaRPr lang="nb-NO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Bystyret ønsket et dokument med forpliktende føringer som synliggjør nasjonale og lokale føringer</a:t>
            </a:r>
          </a:p>
          <a:p>
            <a:pPr marL="0" indent="0">
              <a:lnSpc>
                <a:spcPct val="90000"/>
              </a:lnSpc>
              <a:buNone/>
            </a:pPr>
            <a:endParaRPr lang="nb-NO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Bystyret presiserer - for å sikre god kvalitet i AKS-tilbudet har Oslo tydeligere føringer og forventninger som går utover nasjonal rammeplan for SFO</a:t>
            </a:r>
          </a:p>
          <a:p>
            <a:pPr>
              <a:lnSpc>
                <a:spcPct val="90000"/>
              </a:lnSpc>
            </a:pPr>
            <a:endParaRPr lang="nb-NO" sz="1600" dirty="0"/>
          </a:p>
          <a:p>
            <a:pPr>
              <a:lnSpc>
                <a:spcPct val="90000"/>
              </a:lnSpc>
            </a:pPr>
            <a:endParaRPr lang="nb-NO" sz="1400" dirty="0"/>
          </a:p>
        </p:txBody>
      </p:sp>
      <p:pic>
        <p:nvPicPr>
          <p:cNvPr id="10" name="Bilde 9" descr="Et bilde som inneholder clip art, illustrasjon, tegning, tegnefilm&#10;&#10;Automatisk generert beskrivelse">
            <a:extLst>
              <a:ext uri="{FF2B5EF4-FFF2-40B4-BE49-F238E27FC236}">
                <a16:creationId xmlns:a16="http://schemas.microsoft.com/office/drawing/2014/main" id="{CBEC5B55-7A19-B460-3291-3941B5A63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803" y="282398"/>
            <a:ext cx="2584847" cy="2442681"/>
          </a:xfrm>
          <a:prstGeom prst="rect">
            <a:avLst/>
          </a:prstGeom>
          <a:noFill/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A08529-90B8-FCDF-A3D9-408F092C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997DF60-53F1-A94F-A385-9B2E789B11C4}" type="datetime1">
              <a:rPr lang="nb-NO" smtClean="0"/>
              <a:pPr>
                <a:spcAft>
                  <a:spcPts val="600"/>
                </a:spcAft>
              </a:pPr>
              <a:t>27.03.2024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C6B3098-F7E2-2A3E-CDFA-1A1FB8913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885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clip art, illustrasjon, Tegnefilm, Animasjon&#10;&#10;Automatisk generert beskrivelse">
            <a:extLst>
              <a:ext uri="{FF2B5EF4-FFF2-40B4-BE49-F238E27FC236}">
                <a16:creationId xmlns:a16="http://schemas.microsoft.com/office/drawing/2014/main" id="{07187784-9CE0-CEB2-1C97-EB0A91179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430" y="468578"/>
            <a:ext cx="1974069" cy="2924546"/>
          </a:xfrm>
          <a:prstGeom prst="rect">
            <a:avLst/>
          </a:prstGeom>
          <a:noFill/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9712ECB-31C9-4B33-2921-186CE9667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5" y="853503"/>
            <a:ext cx="10893924" cy="5803974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kumimoji="0" lang="nb-NO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1. Nasjonale overordnede føringer for SFO og AKS</a:t>
            </a:r>
          </a:p>
          <a:p>
            <a:pPr lvl="1">
              <a:lnSpc>
                <a:spcPct val="90000"/>
              </a:lnSpc>
            </a:pPr>
            <a:r>
              <a:rPr kumimoji="0" lang="nb-NO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Rammeplan for SFO</a:t>
            </a:r>
          </a:p>
          <a:p>
            <a:pPr lvl="1">
              <a:lnSpc>
                <a:spcPct val="90000"/>
              </a:lnSpc>
            </a:pPr>
            <a:r>
              <a:rPr kumimoji="0" lang="nb-NO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Forskrift med hjemmel i opplæringsloven § 13-7</a:t>
            </a:r>
          </a:p>
          <a:p>
            <a:pPr lvl="1">
              <a:lnSpc>
                <a:spcPct val="90000"/>
              </a:lnSpc>
            </a:pPr>
            <a:r>
              <a:rPr kumimoji="0" lang="nb-NO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Opplæringslovens kapittel 9A - </a:t>
            </a:r>
            <a:r>
              <a:rPr kumimoji="0" lang="nb-NO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Elevane</a:t>
            </a:r>
            <a:r>
              <a:rPr kumimoji="0" lang="nb-NO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sitt skolemiljø</a:t>
            </a:r>
          </a:p>
          <a:p>
            <a:pPr lvl="1">
              <a:lnSpc>
                <a:spcPct val="90000"/>
              </a:lnSpc>
            </a:pPr>
            <a:r>
              <a:rPr kumimoji="0" lang="nb-NO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Barnekonvensjonen</a:t>
            </a:r>
            <a:endParaRPr lang="nb-NO" dirty="0"/>
          </a:p>
          <a:p>
            <a:pPr lvl="1">
              <a:lnSpc>
                <a:spcPct val="90000"/>
              </a:lnSpc>
            </a:pPr>
            <a:r>
              <a:rPr kumimoji="0" lang="nb-NO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ILO‑konvensjon nr. 169 om urfolk og stammefolk i selvstendige stater</a:t>
            </a:r>
          </a:p>
          <a:p>
            <a:pPr marL="0" indent="0">
              <a:lnSpc>
                <a:spcPct val="90000"/>
              </a:lnSpc>
              <a:buNone/>
            </a:pPr>
            <a:br>
              <a:rPr kumimoji="0" lang="nb-NO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nb-NO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 </a:t>
            </a:r>
            <a:br>
              <a:rPr kumimoji="0" lang="nb-NO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nb-NO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2. Lokale føringer og satsinger for AKS i Oslo kommune</a:t>
            </a:r>
          </a:p>
          <a:p>
            <a:pPr lvl="1">
              <a:lnSpc>
                <a:spcPct val="90000"/>
              </a:lnSpc>
            </a:pPr>
            <a:r>
              <a:rPr kumimoji="0" lang="nb-NO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Lokale føringer for AKS i Oslo </a:t>
            </a: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(tidligere kalt rammeplan for AKS i Oslo) </a:t>
            </a:r>
          </a:p>
          <a:p>
            <a:pPr lvl="1">
              <a:lnSpc>
                <a:spcPct val="90000"/>
              </a:lnSpc>
            </a:pPr>
            <a:r>
              <a:rPr kumimoji="0" lang="nb-NO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Forskrift om kommunale aktivitetsskoler, Oslo  </a:t>
            </a:r>
          </a:p>
          <a:p>
            <a:pPr marL="0" indent="0">
              <a:lnSpc>
                <a:spcPct val="90000"/>
              </a:lnSpc>
              <a:buNone/>
            </a:pPr>
            <a:br>
              <a:rPr kumimoji="0" lang="nb-NO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nb-NO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 </a:t>
            </a:r>
            <a:br>
              <a:rPr kumimoji="0" lang="nb-NO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nb-NO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3. Verdigrunnlag, elevsyn og satsingsområder for skole og AKS i Oslo kommune</a:t>
            </a:r>
          </a:p>
          <a:p>
            <a:pPr marL="0" indent="0">
              <a:lnSpc>
                <a:spcPct val="90000"/>
              </a:lnSpc>
              <a:buNone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 lokale føringene for AKS i Oslo fremhever forpliktelser i samarbeidet mellom skolen og AKS. Skolen og AKS skal jobbe i tråd med felles verdigrunnlag og elevsyn, og har noen satsingsområder felles:</a:t>
            </a:r>
          </a:p>
          <a:p>
            <a:pPr marL="0" indent="0">
              <a:lnSpc>
                <a:spcPct val="90000"/>
              </a:lnSpc>
              <a:buNone/>
            </a:pPr>
            <a:endParaRPr kumimoji="0" lang="nb-NO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lvl="1">
              <a:lnSpc>
                <a:spcPct val="90000"/>
              </a:lnSpc>
            </a:pPr>
            <a:r>
              <a:rPr kumimoji="0" lang="nb-NO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Læreplanens overordnede del – verdier og prinsipper for grunnopplæringen</a:t>
            </a:r>
            <a:endParaRPr lang="nb-NO" dirty="0"/>
          </a:p>
          <a:p>
            <a:pPr lvl="1">
              <a:lnSpc>
                <a:spcPct val="90000"/>
              </a:lnSpc>
            </a:pPr>
            <a:r>
              <a:rPr kumimoji="0" lang="nb-NO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Oslostandard for samarbeid og sammenheng mellom barnehage, skole og AKS</a:t>
            </a:r>
            <a:endParaRPr lang="nb-NO" dirty="0"/>
          </a:p>
          <a:p>
            <a:pPr lvl="1">
              <a:lnSpc>
                <a:spcPct val="90000"/>
              </a:lnSpc>
            </a:pPr>
            <a:r>
              <a:rPr kumimoji="0" lang="nb-NO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Veileder for skole-hjemsamarbeid</a:t>
            </a:r>
          </a:p>
          <a:p>
            <a:pPr lvl="1">
              <a:lnSpc>
                <a:spcPct val="90000"/>
              </a:lnSpc>
            </a:pPr>
            <a:r>
              <a:rPr kumimoji="0" lang="nb-NO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Barnehjernevernet</a:t>
            </a:r>
          </a:p>
          <a:p>
            <a:pPr lvl="1">
              <a:lnSpc>
                <a:spcPct val="90000"/>
              </a:lnSpc>
            </a:pPr>
            <a:r>
              <a:rPr kumimoji="0" lang="nb-NO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Barnekonvensjonen</a:t>
            </a:r>
          </a:p>
          <a:p>
            <a:pPr lvl="1">
              <a:lnSpc>
                <a:spcPct val="90000"/>
              </a:lnSpc>
            </a:pPr>
            <a:r>
              <a:rPr kumimoji="0" lang="nb-NO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Folkehelseplan for Oslo</a:t>
            </a:r>
            <a:br>
              <a:rPr kumimoji="0" lang="nb-NO" sz="11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br>
              <a:rPr kumimoji="0" lang="nb-NO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 </a:t>
            </a:r>
          </a:p>
          <a:p>
            <a:pPr marL="216000" lvl="1" indent="0" algn="r">
              <a:lnSpc>
                <a:spcPct val="90000"/>
              </a:lnSpc>
              <a:buNone/>
            </a:pPr>
            <a:r>
              <a:rPr lang="nb-NO" sz="1400" dirty="0">
                <a:hlinkClick r:id="rId4"/>
              </a:rPr>
              <a:t>Lenker til alle føringer ligger her på TAVLA </a:t>
            </a:r>
            <a:br>
              <a:rPr kumimoji="0" lang="nb-NO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endParaRPr lang="nb-NO" sz="14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9ABBCBC-F334-253F-7858-398F7529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997DF60-53F1-A94F-A385-9B2E789B11C4}" type="datetime1">
              <a:rPr lang="nb-NO" smtClean="0"/>
              <a:pPr>
                <a:spcAft>
                  <a:spcPts val="600"/>
                </a:spcAft>
              </a:pPr>
              <a:t>27.03.2024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205D71D-16E3-C938-4129-DB5ABA92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596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4FFC3D-0C2B-487C-BDD5-8452B935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 anchor="t">
            <a:normAutofit/>
          </a:bodyPr>
          <a:lstStyle/>
          <a:p>
            <a:r>
              <a:rPr lang="nb-NO" sz="2400" b="1" dirty="0"/>
              <a:t>Hvorfor har Oslo tydeligere føringer og forventninger?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CDA614-BCAE-39E5-62F0-BDB20D7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997DF60-53F1-A94F-A385-9B2E789B11C4}" type="datetime1">
              <a:rPr lang="nb-NO" smtClean="0"/>
              <a:pPr>
                <a:spcAft>
                  <a:spcPts val="600"/>
                </a:spcAft>
              </a:pPr>
              <a:t>27.03.2024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3B20421-88B3-1A9D-B67C-D676D6B1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  <p:graphicFrame>
        <p:nvGraphicFramePr>
          <p:cNvPr id="12" name="Plassholder for tekst 2">
            <a:extLst>
              <a:ext uri="{FF2B5EF4-FFF2-40B4-BE49-F238E27FC236}">
                <a16:creationId xmlns:a16="http://schemas.microsoft.com/office/drawing/2014/main" id="{7062B3BD-7A42-6596-AD38-46E3A15384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3868218"/>
              </p:ext>
            </p:extLst>
          </p:nvPr>
        </p:nvGraphicFramePr>
        <p:xfrm>
          <a:off x="687386" y="1621035"/>
          <a:ext cx="10141575" cy="406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412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793FF60-34DA-8E1D-EC9F-47AC8247B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160130"/>
            <a:ext cx="10793412" cy="5497348"/>
          </a:xfrm>
        </p:spPr>
        <p:txBody>
          <a:bodyPr/>
          <a:lstStyle/>
          <a:p>
            <a:r>
              <a:rPr lang="nb-NO" b="1" dirty="0"/>
              <a:t>Barns medvirkning </a:t>
            </a:r>
            <a:endParaRPr lang="sv-SE" b="1" dirty="0"/>
          </a:p>
          <a:p>
            <a:endParaRPr lang="nb-NO" sz="14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sz="14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Barns medvirkning er en sentral metode i aktivitetspedagogikken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>
              <a:latin typeface="Oslo Sans Offic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sz="14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AKS synliggjør hvordan de arbeider med elevenes medvirkning og innflytelse i sine planer,  </a:t>
            </a:r>
          </a:p>
          <a:p>
            <a:r>
              <a:rPr lang="nb-NO" sz="1400" dirty="0"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nb-NO" sz="14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og evaluerer metoder og arbeidsmåter kontinuerlig</a:t>
            </a:r>
          </a:p>
          <a:p>
            <a:endParaRPr lang="nb-NO" sz="1400" dirty="0">
              <a:latin typeface="Oslo Sans Offic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600" b="1" dirty="0"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b-NO" sz="1600" b="1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levene: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sz="1400" dirty="0">
                <a:solidFill>
                  <a:schemeClr val="tx1"/>
                </a:solidFill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b-NO" sz="1400" dirty="0">
                <a:solidFill>
                  <a:schemeClr val="tx1"/>
                </a:solidFill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kal få mulighet å styre deler av innholdet ut fra situasjoner og interesser som oppstår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sz="1400" dirty="0">
                <a:solidFill>
                  <a:schemeClr val="tx1"/>
                </a:solidFill>
              </a:rPr>
              <a:t>skal få mulighet å øve seg på å ta gode og rettferdige valg for seg selv og andre</a:t>
            </a:r>
          </a:p>
          <a:p>
            <a:endParaRPr lang="nb-NO" sz="1400" dirty="0">
              <a:effectLst/>
              <a:latin typeface="Oslo Sans Offic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600" b="1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Medarbeiderne: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sz="1400" dirty="0">
                <a:solidFill>
                  <a:schemeClr val="tx1"/>
                </a:solidFill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utvikler metoder og strategier som muliggjør elevenes medvirkning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sz="1400" dirty="0">
                <a:solidFill>
                  <a:schemeClr val="tx1"/>
                </a:solidFill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har kunnskap om hva elevene syns det er viktig å ha innflytelse over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sz="1400" dirty="0">
                <a:solidFill>
                  <a:schemeClr val="tx1"/>
                </a:solidFill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legger til rette for at aktivitetene i AKS tar utgangspunkt i elevenes interesser</a:t>
            </a:r>
            <a:endParaRPr lang="nb-NO" sz="1400" dirty="0">
              <a:effectLst/>
              <a:latin typeface="Oslo Sans Offic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nb-NO" dirty="0">
              <a:latin typeface="Oslo Sans Offic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nb-NO" dirty="0">
              <a:latin typeface="Oslo Sans Offic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sv-SE" sz="12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(Elvstrand &amp; Närvänen, 2016; Ljusberg, 2022;</a:t>
            </a:r>
            <a:r>
              <a:rPr lang="nb-NO" sz="12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Kunnskapsdepartementet, 2017</a:t>
            </a:r>
            <a:r>
              <a:rPr lang="sv-SE" sz="12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nb-NO" dirty="0">
              <a:latin typeface="Oslo Sans Offic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nb-NO" sz="1200" dirty="0">
              <a:effectLst/>
              <a:latin typeface="Oslo Sans Offic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69FC1C-76AB-DC3B-CF09-4771E91F7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DF60-53F1-A94F-A385-9B2E789B11C4}" type="datetime1">
              <a:rPr lang="nb-NO" smtClean="0"/>
              <a:t>27.03.2024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3C558B1-853D-0B33-F2E0-7D0DB376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5</a:t>
            </a:fld>
            <a:endParaRPr lang="nb-NO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D4C58572-B91E-E141-C1A4-1B4AB68B4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212757"/>
            <a:ext cx="9754489" cy="858862"/>
          </a:xfrm>
        </p:spPr>
        <p:txBody>
          <a:bodyPr>
            <a:normAutofit/>
          </a:bodyPr>
          <a:lstStyle/>
          <a:p>
            <a:r>
              <a:rPr lang="nb-NO" sz="2400" b="1" dirty="0"/>
              <a:t>Hva er endret i de lokale føringene for Oslo for å møte de nasjonale styringsdokumentene, lokale krav og forskning? </a:t>
            </a:r>
          </a:p>
        </p:txBody>
      </p:sp>
      <p:pic>
        <p:nvPicPr>
          <p:cNvPr id="6" name="Bilde 5" descr="Et bilde som inneholder clip art, illustrasjon, tegnefilm, kunst&#10;&#10;Automatisk generert beskrivelse">
            <a:extLst>
              <a:ext uri="{FF2B5EF4-FFF2-40B4-BE49-F238E27FC236}">
                <a16:creationId xmlns:a16="http://schemas.microsoft.com/office/drawing/2014/main" id="{634C17A6-3614-59F8-7826-8B9F0241B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480" y="642188"/>
            <a:ext cx="3094690" cy="292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8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A42E37-0DD6-E1C8-BA62-AF343C33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383722"/>
            <a:ext cx="9634411" cy="914400"/>
          </a:xfrm>
        </p:spPr>
        <p:txBody>
          <a:bodyPr>
            <a:normAutofit fontScale="90000"/>
          </a:bodyPr>
          <a:lstStyle/>
          <a:p>
            <a:r>
              <a:rPr lang="nb-NO" sz="2700" b="1" dirty="0"/>
              <a:t>Bærekraftig utvikling - i bred forstand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FA9ADC4-764F-8AD6-4EA9-100E8767C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963387"/>
            <a:ext cx="10646448" cy="5694090"/>
          </a:xfrm>
        </p:spPr>
        <p:txBody>
          <a:bodyPr/>
          <a:lstStyle/>
          <a:p>
            <a:r>
              <a:rPr lang="nb-NO" sz="1400" dirty="0"/>
              <a:t>«Bærekraftig utvikling omfatter sammenhengen mellom sosiale, økonomiske og miljømessige forhold. SFO skal støtte opp under verdier, holdninger og handlinger som fremmer en bærekraftig utvikling. SFO skal støtte barna i å utvikle naturglede og i å ta vare på seg selv, hverandre og naturen.</a:t>
            </a:r>
          </a:p>
          <a:p>
            <a:r>
              <a:rPr lang="nb-NO" sz="1400" dirty="0"/>
              <a:t>SFO skal oppmuntre barn til å reflektere og handle etisk og miljøbevisst, vise solidaritet og ta veloverveide valg.»</a:t>
            </a:r>
          </a:p>
          <a:p>
            <a:endParaRPr lang="nb-NO" sz="1400" dirty="0"/>
          </a:p>
          <a:p>
            <a:pPr algn="r"/>
            <a:r>
              <a:rPr lang="nb-NO" sz="1400" dirty="0"/>
              <a:t>						</a:t>
            </a:r>
            <a:r>
              <a:rPr lang="nb-NO" sz="1200" dirty="0"/>
              <a:t>(Utdanningsdirektoratet, 2021, Rammeplan for SFO)</a:t>
            </a:r>
          </a:p>
          <a:p>
            <a:r>
              <a:rPr lang="nb-NO" b="1" dirty="0"/>
              <a:t>Lokale føringer for Oslo</a:t>
            </a:r>
          </a:p>
          <a:p>
            <a:r>
              <a:rPr lang="nb-NO" sz="1400" dirty="0"/>
              <a:t>De skal lære å ta vare på naturen, seg selv og andre, og bidra til bevisste handlinger for en bærekraftig utvikling i bred forstand. Elevene skal lære å ta etiske valg.</a:t>
            </a:r>
          </a:p>
          <a:p>
            <a:endParaRPr lang="nb-NO" sz="1400" dirty="0"/>
          </a:p>
          <a:p>
            <a:r>
              <a:rPr lang="nb-NO" sz="1600" b="1" dirty="0"/>
              <a:t>Elevene: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sz="1400" dirty="0"/>
              <a:t>gis mulighet for undring, refleksjon og utforskning av ulike fenomener innen natur, miljø, etikk og lærer å ta ansvarlige sosiale- og miljøbevisste valg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sz="1400" dirty="0"/>
              <a:t>gis mulighet å reflektere over andre lokale og globale problemstillinger knyttet til bærekraftig utvikling som f.eks. fattigdom, konflikter, skole, helse og likestilling </a:t>
            </a:r>
          </a:p>
          <a:p>
            <a:endParaRPr lang="nb-NO" dirty="0"/>
          </a:p>
          <a:p>
            <a:r>
              <a:rPr lang="nb-NO" sz="1600" b="1" dirty="0"/>
              <a:t>Medarbeiderne: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sz="14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stiller undrende spørsmål, er nysgjerrige sammen med elevene og tilrettelegger for refleksjon knyttet til natur, miljø, ansvarlige valg og etiske forholdningssett lokalt og globalt</a:t>
            </a:r>
          </a:p>
          <a:p>
            <a:pPr algn="r"/>
            <a:endParaRPr lang="nb-NO" dirty="0"/>
          </a:p>
          <a:p>
            <a:pPr algn="r"/>
            <a:r>
              <a:rPr lang="nb-NO" sz="1200" dirty="0"/>
              <a:t>(FNs bærekraftsmål; UNESCO</a:t>
            </a:r>
            <a:r>
              <a:rPr lang="en-US" sz="1200" dirty="0"/>
              <a:t>; </a:t>
            </a:r>
            <a:r>
              <a:rPr lang="nb-NO" sz="12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Kunnskapsdepartementet, 2017)</a:t>
            </a:r>
          </a:p>
          <a:p>
            <a:pPr algn="r"/>
            <a:r>
              <a:rPr lang="nb-NO" sz="1200" dirty="0"/>
              <a:t>		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4544DB-3CDC-2859-EF73-559B5D45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DF60-53F1-A94F-A385-9B2E789B11C4}" type="datetime1">
              <a:rPr lang="nb-NO" smtClean="0"/>
              <a:t>27.03.2024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1EE2E29-2476-D5BD-595D-9789516C7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707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DA0408-55F3-6FC0-0B36-000F3F2CA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 anchor="t">
            <a:normAutofit/>
          </a:bodyPr>
          <a:lstStyle/>
          <a:p>
            <a:r>
              <a:rPr lang="nb-NO" sz="2400" dirty="0"/>
              <a:t>Samarbeid og sammenheng</a:t>
            </a:r>
          </a:p>
        </p:txBody>
      </p:sp>
      <p:pic>
        <p:nvPicPr>
          <p:cNvPr id="10" name="Bilde 9" descr="Et bilde som inneholder clip art, illustrasjon, Animasjon, tegnefilm&#10;&#10;Automatisk generert beskrivelse">
            <a:extLst>
              <a:ext uri="{FF2B5EF4-FFF2-40B4-BE49-F238E27FC236}">
                <a16:creationId xmlns:a16="http://schemas.microsoft.com/office/drawing/2014/main" id="{3F1C8853-AE42-0D24-FCD5-83811DD47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846" y="1630919"/>
            <a:ext cx="3469239" cy="3596162"/>
          </a:xfrm>
          <a:prstGeom prst="rect">
            <a:avLst/>
          </a:prstGeom>
          <a:noFill/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C3E1845-4168-68DA-E438-B1A3A61CD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3596162"/>
          </a:xfrm>
        </p:spPr>
        <p:txBody>
          <a:bodyPr anchor="t">
            <a:normAutofit fontScale="62500" lnSpcReduction="20000"/>
          </a:bodyPr>
          <a:lstStyle/>
          <a:p>
            <a:pPr>
              <a:spcAft>
                <a:spcPts val="800"/>
              </a:spcAft>
            </a:pPr>
            <a:r>
              <a:rPr lang="nb-NO" sz="2600" b="1" dirty="0">
                <a:effectLst/>
              </a:rPr>
              <a:t>Skolen og AKS: </a:t>
            </a:r>
            <a:endParaRPr lang="nb-NO" sz="2600" dirty="0">
              <a:effectLst/>
            </a:endParaRP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600" dirty="0">
                <a:effectLst/>
              </a:rPr>
              <a:t>utarbeider planer for hjem-skolesamarbeid i tråd med Veileder for skole-hjemsamarbeid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600" dirty="0">
                <a:effectLst/>
              </a:rPr>
              <a:t>følger Oslostandard for samarbeid og sammenheng mellom barnehage, skole og AKS og utarbeider planer i tråd med </a:t>
            </a:r>
            <a:r>
              <a:rPr lang="nb-NO" sz="2600" dirty="0" err="1">
                <a:effectLst/>
              </a:rPr>
              <a:t>årshjulet</a:t>
            </a:r>
            <a:r>
              <a:rPr lang="nb-NO" sz="2600" dirty="0">
                <a:effectLst/>
              </a:rPr>
              <a:t> i standarden for å sikre overgangsperioden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0" indent="0" algn="r">
              <a:buNone/>
            </a:pPr>
            <a:endParaRPr lang="nb-NO" sz="1200" dirty="0">
              <a:hlinkClick r:id="rId4"/>
            </a:endParaRPr>
          </a:p>
          <a:p>
            <a:pPr marL="0" indent="0" algn="r">
              <a:buNone/>
            </a:pPr>
            <a:endParaRPr lang="nb-NO" sz="1200" dirty="0">
              <a:hlinkClick r:id="rId4"/>
            </a:endParaRPr>
          </a:p>
          <a:p>
            <a:pPr marL="0" indent="0" algn="r">
              <a:buNone/>
            </a:pPr>
            <a:endParaRPr lang="nb-NO" sz="1200" dirty="0">
              <a:hlinkClick r:id="rId4"/>
            </a:endParaRPr>
          </a:p>
          <a:p>
            <a:pPr marL="0" indent="0" algn="r">
              <a:buNone/>
            </a:pPr>
            <a:endParaRPr lang="nb-NO" sz="1200" dirty="0">
              <a:hlinkClick r:id="rId4"/>
            </a:endParaRPr>
          </a:p>
          <a:p>
            <a:pPr marL="0" indent="0">
              <a:buNone/>
            </a:pPr>
            <a:r>
              <a:rPr lang="nb-NO" sz="1600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0" indent="0">
              <a:buNone/>
            </a:pPr>
            <a:endParaRPr lang="nb-NO" sz="16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33AF198-D778-5D8D-4CE5-21C362D7B1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997DF60-53F1-A94F-A385-9B2E789B11C4}" type="datetime1">
              <a:rPr lang="nb-NO" smtClean="0"/>
              <a:pPr>
                <a:spcAft>
                  <a:spcPts val="600"/>
                </a:spcAft>
              </a:pPr>
              <a:t>27.03.2024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30CC09A-454C-CDFD-1F94-00AEB401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9BAA6DA-D5A0-F406-955B-D15E8FDEDB75}"/>
              </a:ext>
            </a:extLst>
          </p:cNvPr>
          <p:cNvSpPr txBox="1"/>
          <p:nvPr/>
        </p:nvSpPr>
        <p:spPr>
          <a:xfrm>
            <a:off x="6166044" y="5821757"/>
            <a:ext cx="5479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nb-NO" sz="1200" dirty="0">
                <a:hlinkClick r:id="rId4"/>
              </a:rPr>
              <a:t>Lenker til alle føringer ligger her på TAVLA</a:t>
            </a:r>
            <a:endParaRPr lang="nb-NO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2422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600"/>
              <a:t>Referanser: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B783E6DE-3B26-4D4F-A70A-46E63850F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74" y="1201467"/>
            <a:ext cx="9469438" cy="480286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Elvstrand, H. &amp; </a:t>
            </a:r>
            <a:r>
              <a:rPr lang="nb-NO" sz="1100" dirty="0" err="1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Närvänen</a:t>
            </a:r>
            <a:r>
              <a:rPr lang="nb-NO" sz="11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A-L. </a:t>
            </a:r>
            <a:r>
              <a:rPr lang="en-GB" sz="11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(2016). Children's own perspectives on participation in Leisure-time </a:t>
            </a:r>
            <a:r>
              <a:rPr lang="en-GB" sz="1100" dirty="0" err="1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centers</a:t>
            </a:r>
            <a:r>
              <a:rPr lang="en-GB" sz="11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 Sweden. American Journal of Educational Research, 6(4), 496- 503. </a:t>
            </a:r>
            <a:r>
              <a:rPr lang="en-GB" sz="11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http://pubs.sciepub.com/education/4/6/10/</a:t>
            </a:r>
            <a:endParaRPr lang="nb-NO" sz="1100" dirty="0">
              <a:effectLst/>
              <a:latin typeface="Oslo Sans Offic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Global Citizen Education solutions. (u.å.). What is Global Citizenship Education? </a:t>
            </a:r>
            <a:r>
              <a:rPr lang="en-GB" sz="1100" u="sng" dirty="0">
                <a:solidFill>
                  <a:srgbClr val="0563C1"/>
                </a:solidFill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https://gcedsolutions.com/2021/03/23/what-is-global-citizenship-education/</a:t>
            </a:r>
            <a:endParaRPr lang="nb-NO" sz="1100" dirty="0">
              <a:effectLst/>
              <a:latin typeface="Oslo Sans Offic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Ljusberg, A-L. (2022). The concept of pupils´ interests in the context of school-age </a:t>
            </a:r>
            <a:r>
              <a:rPr lang="en-GB" sz="1100" dirty="0" err="1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educare</a:t>
            </a:r>
            <a:r>
              <a:rPr lang="en-GB" sz="11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 Sweden. Early Child Development and Care. </a:t>
            </a:r>
            <a:r>
              <a:rPr lang="nb-NO" sz="1100" u="sng" dirty="0">
                <a:solidFill>
                  <a:srgbClr val="0563C1"/>
                </a:solidFill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https://www.tandfonline.com/doi/full/10.1080/03004430.2022.2075356</a:t>
            </a:r>
            <a:endParaRPr lang="nb-NO" sz="1100" dirty="0">
              <a:effectLst/>
              <a:latin typeface="Oslo Sans Offic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FN. (2023. 18. september). FNs bærekraftsmål. FN-Sambandet. </a:t>
            </a:r>
            <a:r>
              <a:rPr lang="nb-NO" sz="11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https://www.fn.no/om-fn/fns-baerekraftsmaal</a:t>
            </a:r>
            <a:endParaRPr lang="nb-NO" sz="1100" dirty="0">
              <a:effectLst/>
              <a:latin typeface="Oslo Sans Offic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Kunnskapsdepartementet. (2017). </a:t>
            </a:r>
            <a:r>
              <a:rPr lang="nb-NO" sz="1100" i="1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Overordnet del –verdier og prinsipper for grunnopplæringen.</a:t>
            </a:r>
            <a:r>
              <a:rPr lang="nb-NO" sz="11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Fastsatt som forskrift ved kongelig resolusjon. Læreplanverket for Kunnskapsløftet 2020. </a:t>
            </a:r>
            <a:r>
              <a:rPr lang="nb-NO" sz="1100" u="sng" dirty="0">
                <a:solidFill>
                  <a:srgbClr val="0563C1"/>
                </a:solidFill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https://www.regjeringen.no/no/dokumenter/verdier-og-prinsipper-forgrunnopplaringen/id2570003/</a:t>
            </a:r>
            <a:endParaRPr lang="nb-NO" sz="1100" dirty="0">
              <a:effectLst/>
              <a:latin typeface="Oslo Sans Offic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UNESCO. (u.å). Global citizenship education. </a:t>
            </a:r>
            <a:r>
              <a:rPr lang="en-GB" sz="11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https://en.unesco.org/themes/gced</a:t>
            </a:r>
            <a:endParaRPr lang="nb-NO" sz="1100" dirty="0">
              <a:effectLst/>
              <a:latin typeface="Oslo Sans Offic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Utdanningsdirektoratet. (2021). Rammeplan for SFO. </a:t>
            </a:r>
            <a:r>
              <a:rPr lang="nb-NO" sz="11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https://www.udir.no/utdanningslopet/sfo/rammeplan/</a:t>
            </a:r>
            <a:endParaRPr lang="nb-NO" sz="1100" dirty="0">
              <a:effectLst/>
              <a:latin typeface="Oslo Sans Offic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Utdanningsetaten i Oslo. (2018). Rammeplan for Aktivitetsskolen. </a:t>
            </a:r>
            <a:r>
              <a:rPr lang="nb-NO" sz="11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https://www.oslo.kommune.no/getfile.php/13484454-1691153779/Tjenester%20og%20tilbud/Skole%20og%20utdanning/Aktivitetsskolen/Rammeplan%20for%20Aktivtetsskolen%20i%20Oslo%202018.pdf</a:t>
            </a:r>
            <a:endParaRPr lang="nb-NO" sz="1100" dirty="0">
              <a:effectLst/>
              <a:latin typeface="Oslo Sans Offic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100" dirty="0">
              <a:effectLst/>
              <a:latin typeface="Oslo Sans Offic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7A36-AEFB-1E46-99D1-D07B2DD998B3}" type="datetime1">
              <a:rPr lang="nb-NO" noProof="0" smtClean="0"/>
              <a:t>27.03.2024</a:t>
            </a:fld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8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37399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189322-9A7D-503E-E99D-2415EE62A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175" y="1397808"/>
            <a:ext cx="5073650" cy="4131122"/>
          </a:xfrm>
        </p:spPr>
        <p:txBody>
          <a:bodyPr>
            <a:normAutofit/>
          </a:bodyPr>
          <a:lstStyle/>
          <a:p>
            <a:r>
              <a:rPr lang="nb-NO" sz="1600" dirty="0"/>
              <a:t>Utdanningsetaten</a:t>
            </a:r>
            <a:br>
              <a:rPr lang="nb-NO" sz="1600" dirty="0"/>
            </a:br>
            <a:r>
              <a:rPr lang="nb-NO" sz="1600" dirty="0"/>
              <a:t>Grensesvingen 6</a:t>
            </a:r>
            <a:br>
              <a:rPr lang="nb-NO" sz="1600" dirty="0"/>
            </a:br>
            <a:r>
              <a:rPr lang="nb-NO" sz="1600" dirty="0"/>
              <a:t>Pb 6127 Etterstad </a:t>
            </a:r>
            <a:br>
              <a:rPr lang="nb-NO" sz="1600" dirty="0"/>
            </a:br>
            <a:r>
              <a:rPr lang="nb-NO" sz="1600" dirty="0"/>
              <a:t>0602 Oslo</a:t>
            </a:r>
            <a:br>
              <a:rPr lang="nb-NO" sz="1600" dirty="0"/>
            </a:br>
            <a:r>
              <a:rPr lang="nb-NO" sz="1600" dirty="0"/>
              <a:t>Tlf: 21 80 21 80</a:t>
            </a:r>
            <a:br>
              <a:rPr lang="nb-NO" sz="1600" dirty="0"/>
            </a:br>
            <a:br>
              <a:rPr lang="nb-NO" sz="1600" dirty="0"/>
            </a:br>
            <a:br>
              <a:rPr lang="nb-NO" sz="1600" dirty="0"/>
            </a:br>
            <a:br>
              <a:rPr lang="nb-NO" sz="1600" dirty="0"/>
            </a:br>
            <a:br>
              <a:rPr lang="nb-NO" sz="1600" dirty="0"/>
            </a:br>
            <a:br>
              <a:rPr lang="nb-NO" sz="1600" dirty="0"/>
            </a:br>
            <a:r>
              <a:rPr lang="nb-NO" sz="1600" dirty="0"/>
              <a:t>www.oslo.kommune.no/skole-og-utdanning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741468D-6EC8-A828-560E-E45DB65097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Aktivitetsskolen Oslo </a:t>
            </a:r>
          </a:p>
        </p:txBody>
      </p:sp>
      <p:pic>
        <p:nvPicPr>
          <p:cNvPr id="6" name="Bilde 5" descr="Et bilde som inneholder clip art, illustrasjon, tegning, tegnefilm&#10;&#10;Automatisk generert beskrivelse">
            <a:extLst>
              <a:ext uri="{FF2B5EF4-FFF2-40B4-BE49-F238E27FC236}">
                <a16:creationId xmlns:a16="http://schemas.microsoft.com/office/drawing/2014/main" id="{B52AA7D8-439C-05C5-C42E-546A6AEE2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1" y="2489132"/>
            <a:ext cx="3681307" cy="348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06601"/>
      </p:ext>
    </p:extLst>
  </p:cSld>
  <p:clrMapOvr>
    <a:masterClrMapping/>
  </p:clrMapOvr>
</p:sld>
</file>

<file path=ppt/theme/theme1.xml><?xml version="1.0" encoding="utf-8"?>
<a:theme xmlns:a="http://schemas.openxmlformats.org/drawingml/2006/main" name="Oslo 2019 / positiv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-old" id="{AA65264D-FCB6-4E06-AB1D-427685B1D6BE}" vid="{CD2EBACD-B9CE-46A3-8749-0DC6DD7057C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1a14eea-bbc5-4e0f-97e6-b3f50b3c2c87" xsi:nil="true"/>
    <lcf76f155ced4ddcb4097134ff3c332f xmlns="4318f8b0-c138-471f-bcc8-4fd08ec757a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5901689D933740B831B5E77DA71330" ma:contentTypeVersion="17" ma:contentTypeDescription="Opprett et nytt dokument." ma:contentTypeScope="" ma:versionID="e3f8796b7ed73e52921f5c45d5e72af6">
  <xsd:schema xmlns:xsd="http://www.w3.org/2001/XMLSchema" xmlns:xs="http://www.w3.org/2001/XMLSchema" xmlns:p="http://schemas.microsoft.com/office/2006/metadata/properties" xmlns:ns2="11a14eea-bbc5-4e0f-97e6-b3f50b3c2c87" xmlns:ns3="4318f8b0-c138-471f-bcc8-4fd08ec757a9" targetNamespace="http://schemas.microsoft.com/office/2006/metadata/properties" ma:root="true" ma:fieldsID="cc433536a044ffe0a22524cb227a9a5a" ns2:_="" ns3:_="">
    <xsd:import namespace="11a14eea-bbc5-4e0f-97e6-b3f50b3c2c87"/>
    <xsd:import namespace="4318f8b0-c138-471f-bcc8-4fd08ec757a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a14eea-bbc5-4e0f-97e6-b3f50b3c2c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5aeaaeb-6d34-4e17-87c5-bc3b63f3dc70}" ma:internalName="TaxCatchAll" ma:showField="CatchAllData" ma:web="11a14eea-bbc5-4e0f-97e6-b3f50b3c2c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8f8b0-c138-471f-bcc8-4fd08ec757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d2bf785b-8fef-4b70-b2f9-38d45fd2cc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E09C09-2328-469D-8E29-42BAA01B9F24}">
  <ds:schemaRefs>
    <ds:schemaRef ds:uri="11a14eea-bbc5-4e0f-97e6-b3f50b3c2c87"/>
    <ds:schemaRef ds:uri="4318f8b0-c138-471f-bcc8-4fd08ec757a9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CD02DE81-82C4-4DBE-B2FF-7D4DE24156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BAEABA-C086-45C8-95B0-4B84B901CF6F}">
  <ds:schemaRefs>
    <ds:schemaRef ds:uri="11a14eea-bbc5-4e0f-97e6-b3f50b3c2c87"/>
    <ds:schemaRef ds:uri="4318f8b0-c138-471f-bcc8-4fd08ec757a9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Osloskolen_mal</Template>
  <TotalTime>1470</TotalTime>
  <Words>1440</Words>
  <Application>Microsoft Office PowerPoint</Application>
  <PresentationFormat>Widescreen</PresentationFormat>
  <Paragraphs>138</Paragraphs>
  <Slides>9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8" baseType="lpstr">
      <vt:lpstr>Oslo Sans Office</vt:lpstr>
      <vt:lpstr>Oslo Sans</vt:lpstr>
      <vt:lpstr>Courier New</vt:lpstr>
      <vt:lpstr>Arial</vt:lpstr>
      <vt:lpstr>Wingdings</vt:lpstr>
      <vt:lpstr>Oslo Sans Office Normal</vt:lpstr>
      <vt:lpstr>Oslo Sans Light</vt:lpstr>
      <vt:lpstr>Calibri</vt:lpstr>
      <vt:lpstr>Oslo 2019 / positiv</vt:lpstr>
      <vt:lpstr>Nasjonal rammeplan for SFO og lokale føringer for AKS i Oslo</vt:lpstr>
      <vt:lpstr>Rammeplan for SFO og lokale føringer for AKS i Oslo</vt:lpstr>
      <vt:lpstr>PowerPoint-presentasjon</vt:lpstr>
      <vt:lpstr>Hvorfor har Oslo tydeligere føringer og forventninger?</vt:lpstr>
      <vt:lpstr>Hva er endret i de lokale føringene for Oslo for å møte de nasjonale styringsdokumentene, lokale krav og forskning? </vt:lpstr>
      <vt:lpstr>Bærekraftig utvikling - i bred forstand </vt:lpstr>
      <vt:lpstr>Samarbeid og sammenheng</vt:lpstr>
      <vt:lpstr>Referanser:</vt:lpstr>
      <vt:lpstr>Utdanningsetaten Grensesvingen 6 Pb 6127 Etterstad  0602 Oslo Tlf: 21 80 21 80      www.oslo.kommune.no/skole-og-utdanning 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Anniken Løvdal</dc:creator>
  <cp:lastModifiedBy>Line Sørtømme</cp:lastModifiedBy>
  <cp:revision>2</cp:revision>
  <cp:lastPrinted>2019-03-22T09:42:42Z</cp:lastPrinted>
  <dcterms:created xsi:type="dcterms:W3CDTF">2019-05-27T08:23:36Z</dcterms:created>
  <dcterms:modified xsi:type="dcterms:W3CDTF">2024-03-27T08:36:13Z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0x010100AF5901689D933740B831B5E77DA71330</vt:lpwstr>
  </property>
  <property fmtid="{D5CDD505-2E9C-101B-9397-08002B2CF9AE}" pid="3" name="Order">
    <vt:r8>5469800</vt:r8>
  </property>
  <property fmtid="{D5CDD505-2E9C-101B-9397-08002B2CF9AE}" pid="4" name="MediaServiceImageTags">
    <vt:lpwstr/>
  </property>
</Properties>
</file>